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032E-2EBA-48B1-848C-31908FA83EB1}" type="datetimeFigureOut">
              <a:rPr lang="es-ES_tradnl" smtClean="0"/>
              <a:pPr/>
              <a:t>05/11/2015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47D6-E235-4506-B00A-36047149B89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032E-2EBA-48B1-848C-31908FA83EB1}" type="datetimeFigureOut">
              <a:rPr lang="es-ES_tradnl" smtClean="0"/>
              <a:pPr/>
              <a:t>05/11/2015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47D6-E235-4506-B00A-36047149B89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032E-2EBA-48B1-848C-31908FA83EB1}" type="datetimeFigureOut">
              <a:rPr lang="es-ES_tradnl" smtClean="0"/>
              <a:pPr/>
              <a:t>05/11/2015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47D6-E235-4506-B00A-36047149B89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032E-2EBA-48B1-848C-31908FA83EB1}" type="datetimeFigureOut">
              <a:rPr lang="es-ES_tradnl" smtClean="0"/>
              <a:pPr/>
              <a:t>05/11/2015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47D6-E235-4506-B00A-36047149B89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032E-2EBA-48B1-848C-31908FA83EB1}" type="datetimeFigureOut">
              <a:rPr lang="es-ES_tradnl" smtClean="0"/>
              <a:pPr/>
              <a:t>05/11/2015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47D6-E235-4506-B00A-36047149B89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032E-2EBA-48B1-848C-31908FA83EB1}" type="datetimeFigureOut">
              <a:rPr lang="es-ES_tradnl" smtClean="0"/>
              <a:pPr/>
              <a:t>05/11/2015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47D6-E235-4506-B00A-36047149B89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032E-2EBA-48B1-848C-31908FA83EB1}" type="datetimeFigureOut">
              <a:rPr lang="es-ES_tradnl" smtClean="0"/>
              <a:pPr/>
              <a:t>05/11/2015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47D6-E235-4506-B00A-36047149B89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032E-2EBA-48B1-848C-31908FA83EB1}" type="datetimeFigureOut">
              <a:rPr lang="es-ES_tradnl" smtClean="0"/>
              <a:pPr/>
              <a:t>05/11/2015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47D6-E235-4506-B00A-36047149B89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032E-2EBA-48B1-848C-31908FA83EB1}" type="datetimeFigureOut">
              <a:rPr lang="es-ES_tradnl" smtClean="0"/>
              <a:pPr/>
              <a:t>05/11/2015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47D6-E235-4506-B00A-36047149B89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032E-2EBA-48B1-848C-31908FA83EB1}" type="datetimeFigureOut">
              <a:rPr lang="es-ES_tradnl" smtClean="0"/>
              <a:pPr/>
              <a:t>05/11/2015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47D6-E235-4506-B00A-36047149B89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032E-2EBA-48B1-848C-31908FA83EB1}" type="datetimeFigureOut">
              <a:rPr lang="es-ES_tradnl" smtClean="0"/>
              <a:pPr/>
              <a:t>05/11/2015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47D6-E235-4506-B00A-36047149B89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B032E-2EBA-48B1-848C-31908FA83EB1}" type="datetimeFigureOut">
              <a:rPr lang="es-ES_tradnl" smtClean="0"/>
              <a:pPr/>
              <a:t>05/11/2015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047D6-E235-4506-B00A-36047149B89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51520" y="404664"/>
            <a:ext cx="660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Are </a:t>
            </a:r>
            <a:r>
              <a:rPr lang="en-US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you</a:t>
            </a:r>
            <a:r>
              <a:rPr lang="es-CO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</a:t>
            </a:r>
            <a:r>
              <a:rPr lang="es-CO" sz="32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tired</a:t>
            </a:r>
            <a:r>
              <a:rPr lang="es-CO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</a:t>
            </a:r>
            <a:r>
              <a:rPr lang="es-CO" sz="32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about</a:t>
            </a:r>
            <a:r>
              <a:rPr lang="es-CO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</a:t>
            </a:r>
            <a:r>
              <a:rPr lang="es-CO" sz="32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having</a:t>
            </a:r>
            <a:r>
              <a:rPr lang="es-CO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</a:t>
            </a:r>
            <a:r>
              <a:rPr lang="es-CO" sz="32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waste</a:t>
            </a:r>
            <a:r>
              <a:rPr lang="es-CO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</a:t>
            </a:r>
            <a:r>
              <a:rPr lang="es-CO" sz="32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plastics</a:t>
            </a:r>
            <a:r>
              <a:rPr lang="es-CO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</a:t>
            </a:r>
            <a:r>
              <a:rPr lang="es-CO" sz="32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all</a:t>
            </a:r>
            <a:r>
              <a:rPr lang="es-CO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</a:t>
            </a:r>
            <a:r>
              <a:rPr lang="es-CO" sz="32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arround</a:t>
            </a:r>
            <a:r>
              <a:rPr lang="es-CO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?</a:t>
            </a:r>
            <a:endParaRPr lang="es-ES_tradnl" sz="32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8" name="Picture 2" descr="http://img-ipad.lisisoft.com/img/2/3/2384-1-warning-plastics-inside!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0309" y="4175434"/>
            <a:ext cx="1398155" cy="239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490875"/>
            <a:ext cx="4824536" cy="236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https://encrypted-tbn2.gstatic.com/images?q=tbn:ANd9GcSBPdTeQtiaKzDsRdvvuGdEoaPj9Bwo1Ns_TA19V4c9LCkkMOJwa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525987"/>
            <a:ext cx="3103996" cy="233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s://encrypted-tbn2.gstatic.com/images?q=tbn:ANd9GcS6g_MbogV1d3Xivtc16JRr8-wTLGbiZMdQbzDNIDi8Xhij-TD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28510" y="4185223"/>
            <a:ext cx="2835778" cy="212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204295"/>
            <a:ext cx="38195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74214" y="158105"/>
            <a:ext cx="1690274" cy="69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07504" y="1683965"/>
            <a:ext cx="48245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</a:rPr>
              <a:t>We breach the gap between non recyclable plastics and low cost refined fuels</a:t>
            </a:r>
            <a:endParaRPr lang="es-CO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/>
            </a:endParaRPr>
          </a:p>
        </p:txBody>
      </p:sp>
      <p:grpSp>
        <p:nvGrpSpPr>
          <p:cNvPr id="12" name="11 Grupo"/>
          <p:cNvGrpSpPr/>
          <p:nvPr/>
        </p:nvGrpSpPr>
        <p:grpSpPr>
          <a:xfrm>
            <a:off x="5076056" y="4149080"/>
            <a:ext cx="3755672" cy="2304256"/>
            <a:chOff x="4716016" y="1700808"/>
            <a:chExt cx="3755672" cy="2304256"/>
          </a:xfrm>
        </p:grpSpPr>
        <p:pic>
          <p:nvPicPr>
            <p:cNvPr id="16386" name="Picture 2" descr="http://currencyguide.eu/usd-en/100usd_new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16016" y="1700808"/>
              <a:ext cx="3755672" cy="1656184"/>
            </a:xfrm>
            <a:prstGeom prst="rect">
              <a:avLst/>
            </a:prstGeom>
            <a:noFill/>
          </p:spPr>
        </p:pic>
        <p:pic>
          <p:nvPicPr>
            <p:cNvPr id="9" name="Picture 2" descr="http://currencyguide.eu/usd-en/100usd_new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16016" y="1916832"/>
              <a:ext cx="3755672" cy="1656184"/>
            </a:xfrm>
            <a:prstGeom prst="rect">
              <a:avLst/>
            </a:prstGeom>
            <a:noFill/>
          </p:spPr>
        </p:pic>
        <p:pic>
          <p:nvPicPr>
            <p:cNvPr id="10" name="Picture 2" descr="http://currencyguide.eu/usd-en/100usd_new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16016" y="2132856"/>
              <a:ext cx="3755672" cy="1656184"/>
            </a:xfrm>
            <a:prstGeom prst="rect">
              <a:avLst/>
            </a:prstGeom>
            <a:noFill/>
          </p:spPr>
        </p:pic>
        <p:pic>
          <p:nvPicPr>
            <p:cNvPr id="11" name="Picture 2" descr="http://currencyguide.eu/usd-en/100usd_new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16016" y="2348880"/>
              <a:ext cx="3755672" cy="1656184"/>
            </a:xfrm>
            <a:prstGeom prst="rect">
              <a:avLst/>
            </a:prstGeom>
            <a:noFill/>
          </p:spPr>
        </p:pic>
      </p:grpSp>
      <p:sp>
        <p:nvSpPr>
          <p:cNvPr id="16388" name="AutoShape 4" descr="Resultado de imagen para igu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16390" name="Picture 6" descr="http://img2.wikia.nocookie.net/__cb20100307223057/losinmaduros/es/images/a/a6/Igua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6158" y="4941168"/>
            <a:ext cx="792087" cy="792088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836712"/>
            <a:ext cx="370164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58105"/>
            <a:ext cx="2728094" cy="112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Draugh\Desktop\Sin títul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4071942"/>
            <a:ext cx="3705225" cy="2324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CuadroTexto"/>
          <p:cNvSpPr txBox="1"/>
          <p:nvPr/>
        </p:nvSpPr>
        <p:spPr>
          <a:xfrm>
            <a:off x="571472" y="422956"/>
            <a:ext cx="70723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Eco </a:t>
            </a:r>
            <a:r>
              <a:rPr lang="es-CO" sz="32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friendly</a:t>
            </a:r>
            <a:r>
              <a:rPr lang="es-CO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</a:t>
            </a:r>
            <a:r>
              <a:rPr lang="es-CO" sz="32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process</a:t>
            </a:r>
            <a:endParaRPr lang="es-CO" sz="3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  <a:p>
            <a:pPr algn="ctr"/>
            <a:r>
              <a:rPr lang="es-CO" sz="32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Valuing</a:t>
            </a:r>
            <a:r>
              <a:rPr lang="es-CO" sz="3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non </a:t>
            </a:r>
            <a:r>
              <a:rPr lang="es-CO" sz="32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recycable</a:t>
            </a:r>
            <a:r>
              <a:rPr lang="es-CO" sz="3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</a:t>
            </a:r>
            <a:r>
              <a:rPr lang="es-CO" sz="32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waste</a:t>
            </a:r>
            <a:r>
              <a:rPr lang="es-CO" sz="3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</a:t>
            </a:r>
            <a:r>
              <a:rPr lang="es-CO" sz="32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plastics</a:t>
            </a:r>
            <a:endParaRPr lang="es-ES_tradnl" sz="32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4214" y="158105"/>
            <a:ext cx="1690274" cy="69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D:\Dropbox\Plasticombustibles Compartido\Registro fotográfico\30-05-2015\DSC05019.JPG"/>
          <p:cNvPicPr>
            <a:picLocks noChangeAspect="1" noChangeArrowheads="1"/>
          </p:cNvPicPr>
          <p:nvPr/>
        </p:nvPicPr>
        <p:blipFill>
          <a:blip r:embed="rId3" cstate="print"/>
          <a:srcRect b="4560"/>
          <a:stretch>
            <a:fillRect/>
          </a:stretch>
        </p:blipFill>
        <p:spPr bwMode="auto">
          <a:xfrm>
            <a:off x="1142976" y="1801089"/>
            <a:ext cx="7072362" cy="44854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Gustavo\Mis documentos\PlastiCombustibles\Fotografias\DSC00020.JPG"/>
          <p:cNvPicPr>
            <a:picLocks noChangeAspect="1" noChangeArrowheads="1"/>
          </p:cNvPicPr>
          <p:nvPr/>
        </p:nvPicPr>
        <p:blipFill>
          <a:blip r:embed="rId2" cstate="print"/>
          <a:srcRect l="14187" t="15560" r="19887" b="8728"/>
          <a:stretch>
            <a:fillRect/>
          </a:stretch>
        </p:blipFill>
        <p:spPr bwMode="auto">
          <a:xfrm>
            <a:off x="1142976" y="4643446"/>
            <a:ext cx="2214578" cy="1690073"/>
          </a:xfrm>
          <a:prstGeom prst="rect">
            <a:avLst/>
          </a:prstGeom>
          <a:noFill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4214" y="158105"/>
            <a:ext cx="1690274" cy="69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C:\Users\Draugh\Desktop\pepsi_flee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4643446"/>
            <a:ext cx="3214710" cy="1693463"/>
          </a:xfrm>
          <a:prstGeom prst="rect">
            <a:avLst/>
          </a:prstGeom>
          <a:noFill/>
        </p:spPr>
      </p:pic>
      <p:pic>
        <p:nvPicPr>
          <p:cNvPr id="3076" name="Picture 4" descr="C:\Users\Draugh\Desktop\Sabritas-Arrow-Image_v5-MX.jpg"/>
          <p:cNvPicPr>
            <a:picLocks noChangeAspect="1" noChangeArrowheads="1"/>
          </p:cNvPicPr>
          <p:nvPr/>
        </p:nvPicPr>
        <p:blipFill>
          <a:blip r:embed="rId5"/>
          <a:srcRect l="2381" t="37791" r="77381" b="9883"/>
          <a:stretch>
            <a:fillRect/>
          </a:stretch>
        </p:blipFill>
        <p:spPr bwMode="auto">
          <a:xfrm>
            <a:off x="3500430" y="2357430"/>
            <a:ext cx="1619261" cy="1714512"/>
          </a:xfrm>
          <a:prstGeom prst="rect">
            <a:avLst/>
          </a:prstGeom>
          <a:noFill/>
        </p:spPr>
      </p:pic>
      <p:sp>
        <p:nvSpPr>
          <p:cNvPr id="14" name="13 Flecha doblada"/>
          <p:cNvSpPr/>
          <p:nvPr/>
        </p:nvSpPr>
        <p:spPr>
          <a:xfrm>
            <a:off x="1643042" y="2857496"/>
            <a:ext cx="1500198" cy="128588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7" name="16 Flecha doblada"/>
          <p:cNvSpPr/>
          <p:nvPr/>
        </p:nvSpPr>
        <p:spPr>
          <a:xfrm rot="5400000">
            <a:off x="5607851" y="3036091"/>
            <a:ext cx="1500198" cy="128588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8" name="17 Flecha derecha"/>
          <p:cNvSpPr/>
          <p:nvPr/>
        </p:nvSpPr>
        <p:spPr>
          <a:xfrm>
            <a:off x="3571868" y="5357826"/>
            <a:ext cx="1357322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18 CuadroTexto"/>
          <p:cNvSpPr txBox="1"/>
          <p:nvPr/>
        </p:nvSpPr>
        <p:spPr>
          <a:xfrm>
            <a:off x="428596" y="571480"/>
            <a:ext cx="6357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We</a:t>
            </a:r>
            <a:r>
              <a:rPr lang="es-CO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produce motor </a:t>
            </a:r>
            <a:r>
              <a:rPr lang="es-CO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fuels</a:t>
            </a:r>
            <a:r>
              <a:rPr lang="es-CO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at </a:t>
            </a:r>
            <a:r>
              <a:rPr lang="es-CO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half</a:t>
            </a:r>
            <a:r>
              <a:rPr lang="es-CO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</a:t>
            </a:r>
            <a:r>
              <a:rPr lang="es-CO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the</a:t>
            </a:r>
            <a:r>
              <a:rPr lang="es-CO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</a:t>
            </a:r>
            <a:r>
              <a:rPr lang="es-CO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market’s</a:t>
            </a:r>
            <a:r>
              <a:rPr lang="es-CO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</a:t>
            </a:r>
            <a:r>
              <a:rPr lang="es-CO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retail</a:t>
            </a:r>
            <a:r>
              <a:rPr lang="es-CO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</a:t>
            </a:r>
            <a:r>
              <a:rPr lang="es-CO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price</a:t>
            </a:r>
            <a:endParaRPr lang="es-ES_tradnl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285720" y="1142984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i="1" dirty="0" err="1" smtClean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Scailing</a:t>
            </a:r>
            <a:r>
              <a:rPr lang="es-CO" sz="3200" i="1" dirty="0" smtClean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 and </a:t>
            </a:r>
            <a:r>
              <a:rPr lang="es-CO" sz="3200" i="1" dirty="0" err="1" smtClean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funding</a:t>
            </a:r>
            <a:endParaRPr lang="es-ES_tradnl" sz="3200" i="1" dirty="0">
              <a:solidFill>
                <a:srgbClr val="FFC000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8105"/>
            <a:ext cx="1690274" cy="69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C:\Users\Draugh\Desktop\innpulsa.fw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006738"/>
            <a:ext cx="1701780" cy="850890"/>
          </a:xfrm>
          <a:prstGeom prst="rect">
            <a:avLst/>
          </a:prstGeom>
          <a:noFill/>
        </p:spPr>
      </p:pic>
      <p:pic>
        <p:nvPicPr>
          <p:cNvPr id="4099" name="Picture 3" descr="C:\Users\Draugh\Desktop\Drcald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134808"/>
            <a:ext cx="1714512" cy="1080142"/>
          </a:xfrm>
          <a:prstGeom prst="rect">
            <a:avLst/>
          </a:prstGeom>
          <a:noFill/>
        </p:spPr>
      </p:pic>
      <p:pic>
        <p:nvPicPr>
          <p:cNvPr id="4100" name="Picture 4" descr="C:\Users\Draugh\Desktop\descarg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3" y="5510418"/>
            <a:ext cx="2571768" cy="918978"/>
          </a:xfrm>
          <a:prstGeom prst="rect">
            <a:avLst/>
          </a:prstGeom>
          <a:noFill/>
        </p:spPr>
      </p:pic>
      <p:pic>
        <p:nvPicPr>
          <p:cNvPr id="4101" name="Picture 5" descr="C:\Users\Draugh\Desktop\thumbnails.png"/>
          <p:cNvPicPr>
            <a:picLocks noChangeAspect="1" noChangeArrowheads="1"/>
          </p:cNvPicPr>
          <p:nvPr/>
        </p:nvPicPr>
        <p:blipFill>
          <a:blip r:embed="rId6"/>
          <a:srcRect l="25000" r="21666"/>
          <a:stretch>
            <a:fillRect/>
          </a:stretch>
        </p:blipFill>
        <p:spPr bwMode="auto">
          <a:xfrm>
            <a:off x="2643174" y="3373646"/>
            <a:ext cx="1285884" cy="1484114"/>
          </a:xfrm>
          <a:prstGeom prst="rect">
            <a:avLst/>
          </a:prstGeom>
          <a:noFill/>
        </p:spPr>
      </p:pic>
      <p:sp>
        <p:nvSpPr>
          <p:cNvPr id="14" name="13 CuadroTexto"/>
          <p:cNvSpPr txBox="1"/>
          <p:nvPr/>
        </p:nvSpPr>
        <p:spPr>
          <a:xfrm>
            <a:off x="4714876" y="4000504"/>
            <a:ext cx="42862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i="1" dirty="0" smtClean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5 ton per </a:t>
            </a:r>
            <a:r>
              <a:rPr lang="es-CO" sz="2000" i="1" dirty="0" err="1" smtClean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day</a:t>
            </a:r>
            <a:r>
              <a:rPr lang="es-CO" sz="2000" i="1" dirty="0" smtClean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s-CO" sz="2000" i="1" dirty="0" err="1" smtClean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plant</a:t>
            </a:r>
          </a:p>
          <a:p>
            <a:pPr>
              <a:buFont typeface="Arial" pitchFamily="34" charset="0"/>
              <a:buChar char="•"/>
            </a:pPr>
            <a:endParaRPr lang="es-CO" sz="2000" i="1" dirty="0" smtClean="0">
              <a:solidFill>
                <a:srgbClr val="FFC000"/>
              </a:solidFill>
              <a:latin typeface="HELVETICA" pitchFamily="34" charset="0"/>
              <a:cs typeface="HELVETICA" pitchFamily="34" charset="0"/>
            </a:endParaRPr>
          </a:p>
          <a:p>
            <a:r>
              <a:rPr lang="es-CO" sz="2000" i="1" dirty="0" smtClean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25.000 </a:t>
            </a:r>
            <a:r>
              <a:rPr lang="es-CO" sz="2000" i="1" dirty="0" err="1" smtClean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gallons</a:t>
            </a:r>
            <a:r>
              <a:rPr lang="es-CO" sz="2000" i="1" dirty="0" smtClean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 ultra light </a:t>
            </a:r>
            <a:r>
              <a:rPr lang="es-CO" sz="2000" i="1" dirty="0" err="1" smtClean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petroleum</a:t>
            </a:r>
            <a:r>
              <a:rPr lang="es-CO" sz="2000" i="1" dirty="0" smtClean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       </a:t>
            </a:r>
            <a:r>
              <a:rPr lang="es-CO" sz="2000" i="1" dirty="0" err="1" smtClean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crude</a:t>
            </a:r>
            <a:r>
              <a:rPr lang="es-CO" sz="2000" i="1" dirty="0" smtClean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 oil </a:t>
            </a:r>
            <a:r>
              <a:rPr lang="es-CO" sz="2000" i="1" dirty="0" err="1" smtClean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monthly</a:t>
            </a:r>
            <a:endParaRPr lang="es-CO" sz="2000" i="1" dirty="0" smtClean="0">
              <a:solidFill>
                <a:srgbClr val="FFC000"/>
              </a:solidFill>
              <a:latin typeface="HELVETICA" pitchFamily="34" charset="0"/>
              <a:cs typeface="HELVETICA" pitchFamily="34" charset="0"/>
            </a:endParaRPr>
          </a:p>
          <a:p>
            <a:endParaRPr lang="es-CO" sz="2000" i="1" dirty="0" smtClean="0">
              <a:solidFill>
                <a:srgbClr val="FFC000"/>
              </a:solidFill>
              <a:latin typeface="HELVETICA" pitchFamily="34" charset="0"/>
              <a:cs typeface="HELVETICA" pitchFamily="34" charset="0"/>
            </a:endParaRPr>
          </a:p>
          <a:p>
            <a:r>
              <a:rPr lang="es-CO" sz="2000" i="1" dirty="0" smtClean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In Bogotá </a:t>
            </a:r>
            <a:r>
              <a:rPr lang="es-CO" sz="2000" i="1" dirty="0" err="1" smtClean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there</a:t>
            </a:r>
            <a:r>
              <a:rPr lang="es-CO" sz="2000" i="1" dirty="0" smtClean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s-CO" sz="2000" i="1" dirty="0" err="1" smtClean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is</a:t>
            </a:r>
            <a:r>
              <a:rPr lang="es-CO" sz="2000" i="1" dirty="0" smtClean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s-CO" sz="2000" i="1" dirty="0" err="1" smtClean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enough</a:t>
            </a:r>
            <a:r>
              <a:rPr lang="es-CO" sz="2000" i="1" dirty="0" smtClean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s-CO" sz="2000" i="1" dirty="0" err="1" smtClean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waste</a:t>
            </a:r>
            <a:r>
              <a:rPr lang="es-CO" sz="2000" i="1" dirty="0" smtClean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s-CO" sz="2000" i="1" dirty="0" err="1" smtClean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plastics</a:t>
            </a:r>
            <a:r>
              <a:rPr lang="es-CO" sz="2000" i="1" dirty="0" smtClean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s-CO" sz="2000" i="1" dirty="0" err="1" smtClean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for</a:t>
            </a:r>
            <a:r>
              <a:rPr lang="es-CO" sz="2000" i="1" dirty="0" smtClean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 100 </a:t>
            </a:r>
            <a:r>
              <a:rPr lang="es-CO" sz="2000" i="1" dirty="0" err="1" smtClean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plants</a:t>
            </a:r>
            <a:endParaRPr lang="es-CO" sz="2000" i="1" dirty="0" smtClean="0">
              <a:solidFill>
                <a:srgbClr val="FFC000"/>
              </a:solidFill>
              <a:latin typeface="HELVETICA" pitchFamily="34" charset="0"/>
              <a:cs typeface="HELVETICA" pitchFamily="34" charset="0"/>
            </a:endParaRPr>
          </a:p>
          <a:p>
            <a:endParaRPr lang="es-CO" sz="2000" i="1" dirty="0" smtClean="0"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22" name="21 Grupo"/>
          <p:cNvGrpSpPr/>
          <p:nvPr/>
        </p:nvGrpSpPr>
        <p:grpSpPr>
          <a:xfrm>
            <a:off x="5072066" y="928670"/>
            <a:ext cx="3500462" cy="2704902"/>
            <a:chOff x="4929190" y="3351068"/>
            <a:chExt cx="3500462" cy="2704902"/>
          </a:xfrm>
        </p:grpSpPr>
        <p:pic>
          <p:nvPicPr>
            <p:cNvPr id="4102" name="Picture 6" descr="C:\Users\Draugh\Desktop\53079fba47d55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929190" y="3351068"/>
              <a:ext cx="3500462" cy="2704902"/>
            </a:xfrm>
            <a:prstGeom prst="rect">
              <a:avLst/>
            </a:prstGeom>
            <a:noFill/>
          </p:spPr>
        </p:pic>
        <p:sp>
          <p:nvSpPr>
            <p:cNvPr id="16" name="15 Elipse"/>
            <p:cNvSpPr/>
            <p:nvPr/>
          </p:nvSpPr>
          <p:spPr>
            <a:xfrm>
              <a:off x="5143504" y="5357826"/>
              <a:ext cx="142876" cy="14287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7" name="16 Elipse"/>
            <p:cNvSpPr/>
            <p:nvPr/>
          </p:nvSpPr>
          <p:spPr>
            <a:xfrm>
              <a:off x="5786446" y="4786322"/>
              <a:ext cx="142876" cy="14287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8" name="17 Elipse"/>
            <p:cNvSpPr/>
            <p:nvPr/>
          </p:nvSpPr>
          <p:spPr>
            <a:xfrm>
              <a:off x="7143768" y="4286256"/>
              <a:ext cx="142876" cy="14287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5357818" y="5286388"/>
              <a:ext cx="857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b="1" dirty="0" smtClean="0">
                  <a:solidFill>
                    <a:schemeClr val="bg1"/>
                  </a:solidFill>
                  <a:latin typeface="HELVETICA"/>
                </a:rPr>
                <a:t>1,5 kg</a:t>
              </a:r>
              <a:endParaRPr lang="es-CO" sz="1200" b="1" dirty="0">
                <a:solidFill>
                  <a:schemeClr val="bg1"/>
                </a:solidFill>
                <a:latin typeface="HELVETICA"/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6000760" y="4795075"/>
              <a:ext cx="857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b="1" dirty="0" smtClean="0">
                  <a:solidFill>
                    <a:schemeClr val="bg1"/>
                  </a:solidFill>
                  <a:latin typeface="HELVETICA"/>
                </a:rPr>
                <a:t>250 kg</a:t>
              </a:r>
              <a:endParaRPr lang="es-CO" sz="1200" b="1" dirty="0">
                <a:solidFill>
                  <a:schemeClr val="bg1"/>
                </a:solidFill>
                <a:latin typeface="HELVETICA"/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7000892" y="4500570"/>
              <a:ext cx="857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b="1" dirty="0" smtClean="0">
                  <a:solidFill>
                    <a:schemeClr val="bg1"/>
                  </a:solidFill>
                  <a:latin typeface="HELVETICA"/>
                </a:rPr>
                <a:t>5.000 kg</a:t>
              </a:r>
              <a:endParaRPr lang="es-CO" sz="1200" b="1" dirty="0">
                <a:solidFill>
                  <a:schemeClr val="bg1"/>
                </a:solidFill>
                <a:latin typeface="HELVETICA"/>
              </a:endParaRPr>
            </a:p>
          </p:txBody>
        </p:sp>
      </p:grpSp>
      <p:sp>
        <p:nvSpPr>
          <p:cNvPr id="23" name="22 CuadroTexto"/>
          <p:cNvSpPr txBox="1"/>
          <p:nvPr/>
        </p:nvSpPr>
        <p:spPr>
          <a:xfrm>
            <a:off x="5286380" y="1000108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err="1" smtClean="0">
                <a:solidFill>
                  <a:schemeClr val="bg1"/>
                </a:solidFill>
                <a:latin typeface="HELVETICA"/>
              </a:rPr>
              <a:t>Scailing</a:t>
            </a:r>
            <a:r>
              <a:rPr lang="es-CO" sz="2400" b="1" dirty="0" smtClean="0">
                <a:solidFill>
                  <a:schemeClr val="bg1"/>
                </a:solidFill>
                <a:latin typeface="HELVETICA"/>
              </a:rPr>
              <a:t> </a:t>
            </a:r>
            <a:r>
              <a:rPr lang="es-CO" sz="2400" b="1" dirty="0" err="1" smtClean="0">
                <a:solidFill>
                  <a:schemeClr val="bg1"/>
                </a:solidFill>
                <a:latin typeface="HELVETICA"/>
              </a:rPr>
              <a:t>Path</a:t>
            </a:r>
            <a:endParaRPr lang="es-CO" sz="2400" b="1" dirty="0">
              <a:solidFill>
                <a:schemeClr val="bg1"/>
              </a:solidFill>
              <a:latin typeface="HELVETICA"/>
            </a:endParaRPr>
          </a:p>
        </p:txBody>
      </p:sp>
      <p:pic>
        <p:nvPicPr>
          <p:cNvPr id="1026" name="Picture 2" descr="C:\Users\Draugh\Desktop\ventures_corp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34" y="2058426"/>
            <a:ext cx="2714644" cy="713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730" y="2571744"/>
            <a:ext cx="346223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16260"/>
            <a:ext cx="4104456" cy="187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5004048" y="1124744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i="1" dirty="0" err="1" smtClean="0">
                <a:latin typeface="HELVETICA" pitchFamily="34" charset="0"/>
                <a:cs typeface="HELVETICA" pitchFamily="34" charset="0"/>
              </a:rPr>
              <a:t>Our</a:t>
            </a:r>
            <a:r>
              <a:rPr lang="es-CO" sz="3200" i="1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s-CO" sz="3200" i="1" dirty="0" err="1" smtClean="0">
                <a:latin typeface="HELVETICA" pitchFamily="34" charset="0"/>
                <a:cs typeface="HELVETICA" pitchFamily="34" charset="0"/>
              </a:rPr>
              <a:t>Timeline</a:t>
            </a:r>
            <a:endParaRPr lang="es-ES_tradnl" sz="3200" i="1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915816" y="328612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i="1" dirty="0" err="1" smtClean="0">
                <a:latin typeface="HELVETICA" pitchFamily="34" charset="0"/>
                <a:cs typeface="HELVETICA" pitchFamily="34" charset="0"/>
              </a:rPr>
              <a:t>Our</a:t>
            </a:r>
            <a:r>
              <a:rPr lang="es-CO" sz="3200" i="1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s-CO" sz="3200" i="1" dirty="0" err="1" smtClean="0">
                <a:latin typeface="HELVETICA" pitchFamily="34" charset="0"/>
                <a:cs typeface="HELVETICA" pitchFamily="34" charset="0"/>
              </a:rPr>
              <a:t>Team</a:t>
            </a:r>
            <a:endParaRPr lang="es-ES_tradnl" sz="3200" i="1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2050" name="Picture 2" descr="http://www.betterworldclub.org/wp-content/uploads/2011/01/better_world_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5" y="4714884"/>
            <a:ext cx="3053839" cy="1785950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714884"/>
            <a:ext cx="15811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5263580" y="5344555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i="1" dirty="0" err="1" smtClean="0">
                <a:latin typeface="HELVETICA" pitchFamily="34" charset="0"/>
                <a:cs typeface="HELVETICA" pitchFamily="34" charset="0"/>
              </a:rPr>
              <a:t>Our</a:t>
            </a:r>
            <a:r>
              <a:rPr lang="es-CO" sz="3200" i="1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s-CO" sz="3200" i="1" dirty="0" err="1" smtClean="0">
                <a:latin typeface="HELVETICA" pitchFamily="34" charset="0"/>
                <a:cs typeface="HELVETICA" pitchFamily="34" charset="0"/>
              </a:rPr>
              <a:t>Dream</a:t>
            </a:r>
            <a:endParaRPr lang="es-ES_tradnl" sz="3200" i="1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74214" y="158105"/>
            <a:ext cx="1690274" cy="69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81</Words>
  <Application>Microsoft Office PowerPoint</Application>
  <PresentationFormat>Presentación en pantalla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Company>Windows 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Gustavo</dc:creator>
  <cp:lastModifiedBy>Draugh</cp:lastModifiedBy>
  <cp:revision>19</cp:revision>
  <dcterms:created xsi:type="dcterms:W3CDTF">2015-11-05T05:29:16Z</dcterms:created>
  <dcterms:modified xsi:type="dcterms:W3CDTF">2015-11-05T20:38:32Z</dcterms:modified>
</cp:coreProperties>
</file>